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Lst>
  <p:sldSz cx="18288000" cy="10287000"/>
  <p:notesSz cx="6858000" cy="9144000"/>
  <p:embeddedFontLst>
    <p:embeddedFont>
      <p:font typeface="ADA Hybrid" charset="1" panose="00000600000000000000"/>
      <p:regular r:id="rId11"/>
    </p:embeddedFont>
    <p:embeddedFont>
      <p:font typeface="PT Sans" charset="1" panose="020B0503020203020204"/>
      <p:regular r:id="rId12"/>
    </p:embeddedFont>
    <p:embeddedFont>
      <p:font typeface="PT Sans Bold" charset="1" panose="020B0703020203020204"/>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jpeg>
</file>

<file path=ppt/media/image12.png>
</file>

<file path=ppt/media/image13.png>
</file>

<file path=ppt/media/image2.png>
</file>

<file path=ppt/media/image3.svg>
</file>

<file path=ppt/media/image4.png>
</file>

<file path=ppt/media/image5.svg>
</file>

<file path=ppt/media/image6.png>
</file>

<file path=ppt/media/image7.sv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AutoShape 2" id="2"/>
          <p:cNvSpPr/>
          <p:nvPr/>
        </p:nvSpPr>
        <p:spPr>
          <a:xfrm>
            <a:off x="986298" y="7503717"/>
            <a:ext cx="3044921" cy="0"/>
          </a:xfrm>
          <a:prstGeom prst="line">
            <a:avLst/>
          </a:prstGeom>
          <a:ln cap="flat" w="76200">
            <a:solidFill>
              <a:srgbClr val="16B6CE"/>
            </a:solidFill>
            <a:prstDash val="solid"/>
            <a:headEnd type="none" len="sm" w="sm"/>
            <a:tailEnd type="none" len="sm" w="sm"/>
          </a:ln>
        </p:spPr>
      </p:sp>
      <p:grpSp>
        <p:nvGrpSpPr>
          <p:cNvPr name="Group 3" id="3"/>
          <p:cNvGrpSpPr/>
          <p:nvPr/>
        </p:nvGrpSpPr>
        <p:grpSpPr>
          <a:xfrm rot="0">
            <a:off x="7388051" y="0"/>
            <a:ext cx="10899949" cy="10287000"/>
            <a:chOff x="0" y="0"/>
            <a:chExt cx="861231" cy="812800"/>
          </a:xfrm>
        </p:grpSpPr>
        <p:sp>
          <p:nvSpPr>
            <p:cNvPr name="Freeform 4" id="4"/>
            <p:cNvSpPr/>
            <p:nvPr/>
          </p:nvSpPr>
          <p:spPr>
            <a:xfrm flipH="false" flipV="false" rot="0">
              <a:off x="0" y="0"/>
              <a:ext cx="861231" cy="812800"/>
            </a:xfrm>
            <a:custGeom>
              <a:avLst/>
              <a:gdLst/>
              <a:ahLst/>
              <a:cxnLst/>
              <a:rect r="r" b="b" t="t" l="l"/>
              <a:pathLst>
                <a:path h="812800" w="861231">
                  <a:moveTo>
                    <a:pt x="0" y="0"/>
                  </a:moveTo>
                  <a:lnTo>
                    <a:pt x="861231" y="0"/>
                  </a:lnTo>
                  <a:lnTo>
                    <a:pt x="861231" y="812800"/>
                  </a:lnTo>
                  <a:lnTo>
                    <a:pt x="0" y="812800"/>
                  </a:lnTo>
                  <a:close/>
                </a:path>
              </a:pathLst>
            </a:custGeom>
            <a:blipFill>
              <a:blip r:embed="rId2"/>
              <a:stretch>
                <a:fillRect l="-73208" t="0" r="-15544" b="0"/>
              </a:stretch>
            </a:blipFill>
          </p:spPr>
        </p:sp>
      </p:grpSp>
      <p:grpSp>
        <p:nvGrpSpPr>
          <p:cNvPr name="Group 5" id="5"/>
          <p:cNvGrpSpPr/>
          <p:nvPr/>
        </p:nvGrpSpPr>
        <p:grpSpPr>
          <a:xfrm rot="0">
            <a:off x="7388051" y="-3205"/>
            <a:ext cx="10899949" cy="10290205"/>
            <a:chOff x="0" y="0"/>
            <a:chExt cx="2870768" cy="2710177"/>
          </a:xfrm>
        </p:grpSpPr>
        <p:sp>
          <p:nvSpPr>
            <p:cNvPr name="Freeform 6" id="6"/>
            <p:cNvSpPr/>
            <p:nvPr/>
          </p:nvSpPr>
          <p:spPr>
            <a:xfrm flipH="false" flipV="false" rot="0">
              <a:off x="0" y="0"/>
              <a:ext cx="2870769" cy="2710177"/>
            </a:xfrm>
            <a:custGeom>
              <a:avLst/>
              <a:gdLst/>
              <a:ahLst/>
              <a:cxnLst/>
              <a:rect r="r" b="b" t="t" l="l"/>
              <a:pathLst>
                <a:path h="2710177" w="2870769">
                  <a:moveTo>
                    <a:pt x="0" y="0"/>
                  </a:moveTo>
                  <a:lnTo>
                    <a:pt x="2870769" y="0"/>
                  </a:lnTo>
                  <a:lnTo>
                    <a:pt x="2870769" y="2710177"/>
                  </a:lnTo>
                  <a:lnTo>
                    <a:pt x="0" y="2710177"/>
                  </a:lnTo>
                  <a:close/>
                </a:path>
              </a:pathLst>
            </a:custGeom>
            <a:gradFill rotWithShape="true">
              <a:gsLst>
                <a:gs pos="0">
                  <a:srgbClr val="141414">
                    <a:alpha val="100000"/>
                  </a:srgbClr>
                </a:gs>
                <a:gs pos="100000">
                  <a:srgbClr val="141414">
                    <a:alpha val="75000"/>
                  </a:srgbClr>
                </a:gs>
              </a:gsLst>
              <a:lin ang="0"/>
            </a:gradFill>
          </p:spPr>
        </p:sp>
        <p:sp>
          <p:nvSpPr>
            <p:cNvPr name="TextBox 7" id="7"/>
            <p:cNvSpPr txBox="true"/>
            <p:nvPr/>
          </p:nvSpPr>
          <p:spPr>
            <a:xfrm>
              <a:off x="0" y="9525"/>
              <a:ext cx="2870768" cy="2700652"/>
            </a:xfrm>
            <a:prstGeom prst="rect">
              <a:avLst/>
            </a:prstGeom>
          </p:spPr>
          <p:txBody>
            <a:bodyPr anchor="ctr" rtlCol="false" tIns="50800" lIns="50800" bIns="50800" rIns="50800"/>
            <a:lstStyle/>
            <a:p>
              <a:pPr algn="ctr">
                <a:lnSpc>
                  <a:spcPts val="2640"/>
                </a:lnSpc>
              </a:pPr>
            </a:p>
          </p:txBody>
        </p:sp>
      </p:grpSp>
      <p:sp>
        <p:nvSpPr>
          <p:cNvPr name="Freeform 8" id="8"/>
          <p:cNvSpPr/>
          <p:nvPr/>
        </p:nvSpPr>
        <p:spPr>
          <a:xfrm flipH="true" flipV="false" rot="-10800000">
            <a:off x="1028700" y="2592528"/>
            <a:ext cx="980734" cy="980734"/>
          </a:xfrm>
          <a:custGeom>
            <a:avLst/>
            <a:gdLst/>
            <a:ahLst/>
            <a:cxnLst/>
            <a:rect r="r" b="b" t="t" l="l"/>
            <a:pathLst>
              <a:path h="980734" w="980734">
                <a:moveTo>
                  <a:pt x="980734" y="0"/>
                </a:moveTo>
                <a:lnTo>
                  <a:pt x="0" y="0"/>
                </a:lnTo>
                <a:lnTo>
                  <a:pt x="0" y="980734"/>
                </a:lnTo>
                <a:lnTo>
                  <a:pt x="980734" y="980734"/>
                </a:lnTo>
                <a:lnTo>
                  <a:pt x="980734"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5400000">
            <a:off x="8527135" y="-110384"/>
            <a:ext cx="479070" cy="2757238"/>
          </a:xfrm>
          <a:custGeom>
            <a:avLst/>
            <a:gdLst/>
            <a:ahLst/>
            <a:cxnLst/>
            <a:rect r="r" b="b" t="t" l="l"/>
            <a:pathLst>
              <a:path h="2757238" w="479070">
                <a:moveTo>
                  <a:pt x="0" y="0"/>
                </a:moveTo>
                <a:lnTo>
                  <a:pt x="479070" y="0"/>
                </a:lnTo>
                <a:lnTo>
                  <a:pt x="479070" y="2757238"/>
                </a:lnTo>
                <a:lnTo>
                  <a:pt x="0" y="275723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986298" y="6070101"/>
            <a:ext cx="11458214" cy="1134167"/>
          </a:xfrm>
          <a:prstGeom prst="rect">
            <a:avLst/>
          </a:prstGeom>
        </p:spPr>
        <p:txBody>
          <a:bodyPr anchor="t" rtlCol="false" tIns="0" lIns="0" bIns="0" rIns="0">
            <a:spAutoFit/>
          </a:bodyPr>
          <a:lstStyle/>
          <a:p>
            <a:pPr algn="l">
              <a:lnSpc>
                <a:spcPts val="8690"/>
              </a:lnSpc>
            </a:pPr>
            <a:r>
              <a:rPr lang="en-US" sz="7900">
                <a:solidFill>
                  <a:srgbClr val="F4F7FA"/>
                </a:solidFill>
                <a:latin typeface="ADA Hybrid"/>
                <a:ea typeface="ADA Hybrid"/>
                <a:cs typeface="ADA Hybrid"/>
                <a:sym typeface="ADA Hybrid"/>
              </a:rPr>
              <a:t>GEAR MANAGEMENT</a:t>
            </a:r>
          </a:p>
        </p:txBody>
      </p:sp>
      <p:sp>
        <p:nvSpPr>
          <p:cNvPr name="TextBox 11" id="11"/>
          <p:cNvSpPr txBox="true"/>
          <p:nvPr/>
        </p:nvSpPr>
        <p:spPr>
          <a:xfrm rot="0">
            <a:off x="986298" y="4869258"/>
            <a:ext cx="12202617" cy="1134167"/>
          </a:xfrm>
          <a:prstGeom prst="rect">
            <a:avLst/>
          </a:prstGeom>
        </p:spPr>
        <p:txBody>
          <a:bodyPr anchor="t" rtlCol="false" tIns="0" lIns="0" bIns="0" rIns="0">
            <a:spAutoFit/>
          </a:bodyPr>
          <a:lstStyle/>
          <a:p>
            <a:pPr algn="l">
              <a:lnSpc>
                <a:spcPts val="8690"/>
              </a:lnSpc>
            </a:pPr>
            <a:r>
              <a:rPr lang="en-US" sz="7900">
                <a:solidFill>
                  <a:srgbClr val="16B6CE"/>
                </a:solidFill>
                <a:latin typeface="ADA Hybrid"/>
                <a:ea typeface="ADA Hybrid"/>
                <a:cs typeface="ADA Hybrid"/>
                <a:sym typeface="ADA Hybrid"/>
              </a:rPr>
              <a:t>PROYECTO CAPSTONE</a:t>
            </a:r>
          </a:p>
        </p:txBody>
      </p:sp>
      <p:sp>
        <p:nvSpPr>
          <p:cNvPr name="Freeform 12" id="12"/>
          <p:cNvSpPr/>
          <p:nvPr/>
        </p:nvSpPr>
        <p:spPr>
          <a:xfrm flipH="true" flipV="false" rot="0">
            <a:off x="14094573" y="6172200"/>
            <a:ext cx="4193427" cy="4114800"/>
          </a:xfrm>
          <a:custGeom>
            <a:avLst/>
            <a:gdLst/>
            <a:ahLst/>
            <a:cxnLst/>
            <a:rect r="r" b="b" t="t" l="l"/>
            <a:pathLst>
              <a:path h="4114800" w="4193427">
                <a:moveTo>
                  <a:pt x="4193427" y="0"/>
                </a:moveTo>
                <a:lnTo>
                  <a:pt x="0" y="0"/>
                </a:lnTo>
                <a:lnTo>
                  <a:pt x="0" y="4114800"/>
                </a:lnTo>
                <a:lnTo>
                  <a:pt x="4193427" y="4114800"/>
                </a:lnTo>
                <a:lnTo>
                  <a:pt x="4193427" y="0"/>
                </a:lnTo>
                <a:close/>
              </a:path>
            </a:pathLst>
          </a:custGeom>
          <a:blipFill>
            <a:blip r:embed="rId7">
              <a:alphaModFix amt="56000"/>
              <a:extLst>
                <a:ext uri="{96DAC541-7B7A-43D3-8B79-37D633B846F1}">
                  <asvg:svgBlip xmlns:asvg="http://schemas.microsoft.com/office/drawing/2016/SVG/main" r:embed="rId8"/>
                </a:ext>
              </a:extLst>
            </a:blip>
            <a:stretch>
              <a:fillRect l="0" t="0" r="0" b="0"/>
            </a:stretch>
          </a:blipFill>
          <a:ln cap="sq">
            <a:noFill/>
            <a:prstDash val="solid"/>
            <a:miter/>
          </a:ln>
        </p:spPr>
      </p:sp>
      <p:sp>
        <p:nvSpPr>
          <p:cNvPr name="TextBox 13" id="13"/>
          <p:cNvSpPr txBox="true"/>
          <p:nvPr/>
        </p:nvSpPr>
        <p:spPr>
          <a:xfrm rot="0">
            <a:off x="986298" y="7818042"/>
            <a:ext cx="4831110" cy="2345055"/>
          </a:xfrm>
          <a:prstGeom prst="rect">
            <a:avLst/>
          </a:prstGeom>
        </p:spPr>
        <p:txBody>
          <a:bodyPr anchor="t" rtlCol="false" tIns="0" lIns="0" bIns="0" rIns="0">
            <a:spAutoFit/>
          </a:bodyPr>
          <a:lstStyle/>
          <a:p>
            <a:pPr algn="l">
              <a:lnSpc>
                <a:spcPts val="2640"/>
              </a:lnSpc>
            </a:pPr>
            <a:r>
              <a:rPr lang="en-US" sz="2400">
                <a:solidFill>
                  <a:srgbClr val="F4F7FA"/>
                </a:solidFill>
                <a:latin typeface="PT Sans"/>
                <a:ea typeface="PT Sans"/>
                <a:cs typeface="PT Sans"/>
                <a:sym typeface="PT Sans"/>
              </a:rPr>
              <a:t>Docente: Felix Eduardo Cifuentes Cid</a:t>
            </a:r>
          </a:p>
          <a:p>
            <a:pPr algn="l">
              <a:lnSpc>
                <a:spcPts val="2640"/>
              </a:lnSpc>
            </a:pPr>
          </a:p>
          <a:p>
            <a:pPr algn="l">
              <a:lnSpc>
                <a:spcPts val="2640"/>
              </a:lnSpc>
            </a:pPr>
          </a:p>
          <a:p>
            <a:pPr algn="l">
              <a:lnSpc>
                <a:spcPts val="2640"/>
              </a:lnSpc>
            </a:pPr>
          </a:p>
          <a:p>
            <a:pPr algn="l">
              <a:lnSpc>
                <a:spcPts val="2640"/>
              </a:lnSpc>
            </a:pPr>
          </a:p>
          <a:p>
            <a:pPr algn="l">
              <a:lnSpc>
                <a:spcPts val="2640"/>
              </a:lnSpc>
            </a:pPr>
          </a:p>
          <a:p>
            <a:pPr algn="l">
              <a:lnSpc>
                <a:spcPts val="2640"/>
              </a:lnSpc>
            </a:pPr>
          </a:p>
        </p:txBody>
      </p:sp>
      <p:grpSp>
        <p:nvGrpSpPr>
          <p:cNvPr name="Group 14" id="14"/>
          <p:cNvGrpSpPr/>
          <p:nvPr/>
        </p:nvGrpSpPr>
        <p:grpSpPr>
          <a:xfrm rot="0">
            <a:off x="13188915" y="550278"/>
            <a:ext cx="4510528" cy="1435913"/>
            <a:chOff x="0" y="0"/>
            <a:chExt cx="6452676" cy="2054191"/>
          </a:xfrm>
        </p:grpSpPr>
        <p:sp>
          <p:nvSpPr>
            <p:cNvPr name="Freeform 15" id="15"/>
            <p:cNvSpPr/>
            <p:nvPr/>
          </p:nvSpPr>
          <p:spPr>
            <a:xfrm flipH="false" flipV="false" rot="0">
              <a:off x="0" y="0"/>
              <a:ext cx="6452616" cy="2054225"/>
            </a:xfrm>
            <a:custGeom>
              <a:avLst/>
              <a:gdLst/>
              <a:ahLst/>
              <a:cxnLst/>
              <a:rect r="r" b="b" t="t" l="l"/>
              <a:pathLst>
                <a:path h="2054225" w="6452616">
                  <a:moveTo>
                    <a:pt x="0" y="0"/>
                  </a:moveTo>
                  <a:lnTo>
                    <a:pt x="6452616" y="0"/>
                  </a:lnTo>
                  <a:lnTo>
                    <a:pt x="6452616" y="2054225"/>
                  </a:lnTo>
                  <a:lnTo>
                    <a:pt x="0" y="2054225"/>
                  </a:lnTo>
                  <a:lnTo>
                    <a:pt x="0" y="0"/>
                  </a:lnTo>
                  <a:close/>
                </a:path>
              </a:pathLst>
            </a:custGeom>
            <a:blipFill>
              <a:blip r:embed="rId9"/>
              <a:stretch>
                <a:fillRect l="0" t="-107059" r="0" b="-107057"/>
              </a:stretch>
            </a:blipFill>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7136127" y="3204"/>
            <a:ext cx="11151873" cy="10283796"/>
            <a:chOff x="0" y="0"/>
            <a:chExt cx="881136" cy="812547"/>
          </a:xfrm>
        </p:grpSpPr>
        <p:sp>
          <p:nvSpPr>
            <p:cNvPr name="Freeform 3" id="3"/>
            <p:cNvSpPr/>
            <p:nvPr/>
          </p:nvSpPr>
          <p:spPr>
            <a:xfrm flipH="false" flipV="false" rot="0">
              <a:off x="0" y="0"/>
              <a:ext cx="881136" cy="812547"/>
            </a:xfrm>
            <a:custGeom>
              <a:avLst/>
              <a:gdLst/>
              <a:ahLst/>
              <a:cxnLst/>
              <a:rect r="r" b="b" t="t" l="l"/>
              <a:pathLst>
                <a:path h="812547" w="881136">
                  <a:moveTo>
                    <a:pt x="0" y="0"/>
                  </a:moveTo>
                  <a:lnTo>
                    <a:pt x="881136" y="0"/>
                  </a:lnTo>
                  <a:lnTo>
                    <a:pt x="881136" y="812547"/>
                  </a:lnTo>
                  <a:lnTo>
                    <a:pt x="0" y="812547"/>
                  </a:lnTo>
                  <a:close/>
                </a:path>
              </a:pathLst>
            </a:custGeom>
            <a:blipFill>
              <a:blip r:embed="rId2"/>
              <a:stretch>
                <a:fillRect l="-19205" t="0" r="-19205" b="0"/>
              </a:stretch>
            </a:blipFill>
          </p:spPr>
        </p:sp>
      </p:grpSp>
      <p:grpSp>
        <p:nvGrpSpPr>
          <p:cNvPr name="Group 4" id="4"/>
          <p:cNvGrpSpPr/>
          <p:nvPr/>
        </p:nvGrpSpPr>
        <p:grpSpPr>
          <a:xfrm rot="0">
            <a:off x="7119891" y="23869"/>
            <a:ext cx="11168109" cy="10287000"/>
            <a:chOff x="0" y="0"/>
            <a:chExt cx="2941395" cy="2709333"/>
          </a:xfrm>
        </p:grpSpPr>
        <p:sp>
          <p:nvSpPr>
            <p:cNvPr name="Freeform 5" id="5"/>
            <p:cNvSpPr/>
            <p:nvPr/>
          </p:nvSpPr>
          <p:spPr>
            <a:xfrm flipH="false" flipV="false" rot="0">
              <a:off x="0" y="0"/>
              <a:ext cx="2941395" cy="2709333"/>
            </a:xfrm>
            <a:custGeom>
              <a:avLst/>
              <a:gdLst/>
              <a:ahLst/>
              <a:cxnLst/>
              <a:rect r="r" b="b" t="t" l="l"/>
              <a:pathLst>
                <a:path h="2709333" w="2941395">
                  <a:moveTo>
                    <a:pt x="0" y="0"/>
                  </a:moveTo>
                  <a:lnTo>
                    <a:pt x="2941395" y="0"/>
                  </a:lnTo>
                  <a:lnTo>
                    <a:pt x="2941395" y="2709333"/>
                  </a:lnTo>
                  <a:lnTo>
                    <a:pt x="0" y="2709333"/>
                  </a:lnTo>
                  <a:close/>
                </a:path>
              </a:pathLst>
            </a:custGeom>
            <a:gradFill rotWithShape="true">
              <a:gsLst>
                <a:gs pos="0">
                  <a:srgbClr val="141414">
                    <a:alpha val="100000"/>
                  </a:srgbClr>
                </a:gs>
                <a:gs pos="100000">
                  <a:srgbClr val="141414">
                    <a:alpha val="50000"/>
                  </a:srgbClr>
                </a:gs>
              </a:gsLst>
              <a:lin ang="0"/>
            </a:gradFill>
          </p:spPr>
        </p:sp>
        <p:sp>
          <p:nvSpPr>
            <p:cNvPr name="TextBox 6" id="6"/>
            <p:cNvSpPr txBox="true"/>
            <p:nvPr/>
          </p:nvSpPr>
          <p:spPr>
            <a:xfrm>
              <a:off x="0" y="9525"/>
              <a:ext cx="2941395" cy="2699808"/>
            </a:xfrm>
            <a:prstGeom prst="rect">
              <a:avLst/>
            </a:prstGeom>
          </p:spPr>
          <p:txBody>
            <a:bodyPr anchor="ctr" rtlCol="false" tIns="50800" lIns="50800" bIns="50800" rIns="50800"/>
            <a:lstStyle/>
            <a:p>
              <a:pPr algn="ctr">
                <a:lnSpc>
                  <a:spcPts val="2640"/>
                </a:lnSpc>
              </a:pPr>
            </a:p>
          </p:txBody>
        </p:sp>
      </p:grpSp>
      <p:sp>
        <p:nvSpPr>
          <p:cNvPr name="AutoShape 7" id="7"/>
          <p:cNvSpPr/>
          <p:nvPr/>
        </p:nvSpPr>
        <p:spPr>
          <a:xfrm>
            <a:off x="1028700" y="4216583"/>
            <a:ext cx="3044921" cy="0"/>
          </a:xfrm>
          <a:prstGeom prst="line">
            <a:avLst/>
          </a:prstGeom>
          <a:ln cap="flat" w="76200">
            <a:solidFill>
              <a:srgbClr val="16B6CE"/>
            </a:solidFill>
            <a:prstDash val="solid"/>
            <a:headEnd type="none" len="sm" w="sm"/>
            <a:tailEnd type="none" len="sm" w="sm"/>
          </a:ln>
        </p:spPr>
      </p:sp>
      <p:grpSp>
        <p:nvGrpSpPr>
          <p:cNvPr name="Group 8" id="8"/>
          <p:cNvGrpSpPr/>
          <p:nvPr/>
        </p:nvGrpSpPr>
        <p:grpSpPr>
          <a:xfrm rot="0">
            <a:off x="1028700" y="8885912"/>
            <a:ext cx="3044921" cy="744776"/>
            <a:chOff x="0" y="0"/>
            <a:chExt cx="2855728" cy="698500"/>
          </a:xfrm>
        </p:grpSpPr>
        <p:sp>
          <p:nvSpPr>
            <p:cNvPr name="Freeform 9" id="9"/>
            <p:cNvSpPr/>
            <p:nvPr/>
          </p:nvSpPr>
          <p:spPr>
            <a:xfrm flipH="false" flipV="false" rot="0">
              <a:off x="0" y="0"/>
              <a:ext cx="2855728" cy="698500"/>
            </a:xfrm>
            <a:custGeom>
              <a:avLst/>
              <a:gdLst/>
              <a:ahLst/>
              <a:cxnLst/>
              <a:rect r="r" b="b" t="t" l="l"/>
              <a:pathLst>
                <a:path h="698500" w="2855728">
                  <a:moveTo>
                    <a:pt x="2855728" y="349250"/>
                  </a:moveTo>
                  <a:lnTo>
                    <a:pt x="2652528" y="698500"/>
                  </a:lnTo>
                  <a:lnTo>
                    <a:pt x="203200" y="698500"/>
                  </a:lnTo>
                  <a:lnTo>
                    <a:pt x="0" y="349250"/>
                  </a:lnTo>
                  <a:lnTo>
                    <a:pt x="203200" y="0"/>
                  </a:lnTo>
                  <a:lnTo>
                    <a:pt x="2652528" y="0"/>
                  </a:lnTo>
                  <a:lnTo>
                    <a:pt x="2855728" y="349250"/>
                  </a:lnTo>
                  <a:close/>
                </a:path>
              </a:pathLst>
            </a:custGeom>
            <a:solidFill>
              <a:srgbClr val="000000">
                <a:alpha val="0"/>
              </a:srgbClr>
            </a:solidFill>
            <a:ln w="47625" cap="sq">
              <a:solidFill>
                <a:srgbClr val="16B6CE"/>
              </a:solidFill>
              <a:prstDash val="solid"/>
              <a:miter/>
            </a:ln>
          </p:spPr>
        </p:sp>
        <p:sp>
          <p:nvSpPr>
            <p:cNvPr name="TextBox 10" id="10"/>
            <p:cNvSpPr txBox="true"/>
            <p:nvPr/>
          </p:nvSpPr>
          <p:spPr>
            <a:xfrm>
              <a:off x="114300" y="9525"/>
              <a:ext cx="2627128" cy="688975"/>
            </a:xfrm>
            <a:prstGeom prst="rect">
              <a:avLst/>
            </a:prstGeom>
          </p:spPr>
          <p:txBody>
            <a:bodyPr anchor="ctr" rtlCol="false" tIns="50800" lIns="50800" bIns="50800" rIns="50800"/>
            <a:lstStyle/>
            <a:p>
              <a:pPr algn="ctr">
                <a:lnSpc>
                  <a:spcPts val="2640"/>
                </a:lnSpc>
              </a:pPr>
            </a:p>
          </p:txBody>
        </p:sp>
      </p:grpSp>
      <p:sp>
        <p:nvSpPr>
          <p:cNvPr name="TextBox 11" id="11"/>
          <p:cNvSpPr txBox="true"/>
          <p:nvPr/>
        </p:nvSpPr>
        <p:spPr>
          <a:xfrm rot="0">
            <a:off x="1028700" y="2293319"/>
            <a:ext cx="11027176" cy="1805305"/>
          </a:xfrm>
          <a:prstGeom prst="rect">
            <a:avLst/>
          </a:prstGeom>
        </p:spPr>
        <p:txBody>
          <a:bodyPr anchor="t" rtlCol="false" tIns="0" lIns="0" bIns="0" rIns="0">
            <a:spAutoFit/>
          </a:bodyPr>
          <a:lstStyle/>
          <a:p>
            <a:pPr algn="l">
              <a:lnSpc>
                <a:spcPts val="7040"/>
              </a:lnSpc>
            </a:pPr>
            <a:r>
              <a:rPr lang="en-US" sz="6400">
                <a:solidFill>
                  <a:srgbClr val="F4F7FA"/>
                </a:solidFill>
                <a:latin typeface="ADA Hybrid"/>
                <a:ea typeface="ADA Hybrid"/>
                <a:cs typeface="ADA Hybrid"/>
                <a:sym typeface="ADA Hybrid"/>
              </a:rPr>
              <a:t>INTEGRANTES DEL PROYECTO</a:t>
            </a:r>
          </a:p>
        </p:txBody>
      </p:sp>
      <p:sp>
        <p:nvSpPr>
          <p:cNvPr name="TextBox 12" id="12"/>
          <p:cNvSpPr txBox="true"/>
          <p:nvPr/>
        </p:nvSpPr>
        <p:spPr>
          <a:xfrm rot="0">
            <a:off x="1028700" y="4689375"/>
            <a:ext cx="10000552" cy="4067553"/>
          </a:xfrm>
          <a:prstGeom prst="rect">
            <a:avLst/>
          </a:prstGeom>
        </p:spPr>
        <p:txBody>
          <a:bodyPr anchor="t" rtlCol="false" tIns="0" lIns="0" bIns="0" rIns="0">
            <a:spAutoFit/>
          </a:bodyPr>
          <a:lstStyle/>
          <a:p>
            <a:pPr algn="just">
              <a:lnSpc>
                <a:spcPts val="2575"/>
              </a:lnSpc>
            </a:pPr>
            <a:r>
              <a:rPr lang="en-US" sz="2341" b="true">
                <a:solidFill>
                  <a:srgbClr val="F4F7FA"/>
                </a:solidFill>
                <a:latin typeface="PT Sans Bold"/>
                <a:ea typeface="PT Sans Bold"/>
                <a:cs typeface="PT Sans Bold"/>
                <a:sym typeface="PT Sans Bold"/>
              </a:rPr>
              <a:t>Ismael Doria</a:t>
            </a:r>
          </a:p>
          <a:p>
            <a:pPr algn="just">
              <a:lnSpc>
                <a:spcPts val="2439"/>
              </a:lnSpc>
              <a:spcBef>
                <a:spcPct val="0"/>
              </a:spcBef>
            </a:pPr>
            <a:r>
              <a:rPr lang="en-US" sz="2218">
                <a:solidFill>
                  <a:srgbClr val="F4F7FA"/>
                </a:solidFill>
                <a:latin typeface="PT Sans"/>
                <a:ea typeface="PT Sans"/>
                <a:cs typeface="PT Sans"/>
                <a:sym typeface="PT Sans"/>
              </a:rPr>
              <a:t>Líder</a:t>
            </a:r>
            <a:r>
              <a:rPr lang="en-US" sz="2218">
                <a:solidFill>
                  <a:srgbClr val="F4F7FA"/>
                </a:solidFill>
                <a:latin typeface="PT Sans"/>
                <a:ea typeface="PT Sans"/>
                <a:cs typeface="PT Sans"/>
                <a:sym typeface="PT Sans"/>
              </a:rPr>
              <a:t> de proyecto, encargado de la integración</a:t>
            </a:r>
            <a:r>
              <a:rPr lang="en-US" sz="2218">
                <a:solidFill>
                  <a:srgbClr val="F4F7FA"/>
                </a:solidFill>
                <a:latin typeface="PT Sans"/>
                <a:ea typeface="PT Sans"/>
                <a:cs typeface="PT Sans"/>
                <a:sym typeface="PT Sans"/>
              </a:rPr>
              <a:t> </a:t>
            </a:r>
            <a:r>
              <a:rPr lang="en-US" sz="2218">
                <a:solidFill>
                  <a:srgbClr val="F4F7FA"/>
                </a:solidFill>
                <a:latin typeface="PT Sans"/>
                <a:ea typeface="PT Sans"/>
                <a:cs typeface="PT Sans"/>
                <a:sym typeface="PT Sans"/>
              </a:rPr>
              <a:t>en Google Cloud Platform y configuración de dashboards en Looker Studio. Además, responsable de la gestión del equipo bajo metodología Scrum.</a:t>
            </a:r>
          </a:p>
          <a:p>
            <a:pPr algn="just">
              <a:lnSpc>
                <a:spcPts val="2439"/>
              </a:lnSpc>
              <a:spcBef>
                <a:spcPct val="0"/>
              </a:spcBef>
            </a:pPr>
          </a:p>
          <a:p>
            <a:pPr algn="just">
              <a:lnSpc>
                <a:spcPts val="2575"/>
              </a:lnSpc>
              <a:spcBef>
                <a:spcPct val="0"/>
              </a:spcBef>
            </a:pPr>
            <a:r>
              <a:rPr lang="en-US" b="true" sz="2341">
                <a:solidFill>
                  <a:srgbClr val="F4F7FA"/>
                </a:solidFill>
                <a:latin typeface="PT Sans Bold"/>
                <a:ea typeface="PT Sans Bold"/>
                <a:cs typeface="PT Sans Bold"/>
                <a:sym typeface="PT Sans Bold"/>
              </a:rPr>
              <a:t>Lukas</a:t>
            </a:r>
            <a:r>
              <a:rPr lang="en-US" sz="2341">
                <a:solidFill>
                  <a:srgbClr val="F4F7FA"/>
                </a:solidFill>
                <a:latin typeface="PT Sans"/>
                <a:ea typeface="PT Sans"/>
                <a:cs typeface="PT Sans"/>
                <a:sym typeface="PT Sans"/>
              </a:rPr>
              <a:t> Otto </a:t>
            </a:r>
          </a:p>
          <a:p>
            <a:pPr algn="just">
              <a:lnSpc>
                <a:spcPts val="2575"/>
              </a:lnSpc>
              <a:spcBef>
                <a:spcPct val="0"/>
              </a:spcBef>
            </a:pPr>
            <a:r>
              <a:rPr lang="en-US" sz="2341">
                <a:solidFill>
                  <a:srgbClr val="F4F7FA"/>
                </a:solidFill>
                <a:latin typeface="PT Sans"/>
                <a:ea typeface="PT Sans"/>
                <a:cs typeface="PT Sans"/>
                <a:sym typeface="PT Sans"/>
              </a:rPr>
              <a:t>Responsable del desarrollo de la aplicación móvil, incluyendo la interfaz de usuario y la implementación de la funcionalidad de escaneo de SKU.</a:t>
            </a:r>
          </a:p>
          <a:p>
            <a:pPr algn="just">
              <a:lnSpc>
                <a:spcPts val="2439"/>
              </a:lnSpc>
              <a:spcBef>
                <a:spcPct val="0"/>
              </a:spcBef>
            </a:pPr>
          </a:p>
          <a:p>
            <a:pPr algn="just">
              <a:lnSpc>
                <a:spcPts val="2575"/>
              </a:lnSpc>
              <a:spcBef>
                <a:spcPct val="0"/>
              </a:spcBef>
            </a:pPr>
            <a:r>
              <a:rPr lang="en-US" b="true" sz="2341">
                <a:solidFill>
                  <a:srgbClr val="F4F7FA"/>
                </a:solidFill>
                <a:latin typeface="PT Sans Bold"/>
                <a:ea typeface="PT Sans Bold"/>
                <a:cs typeface="PT Sans Bold"/>
                <a:sym typeface="PT Sans Bold"/>
              </a:rPr>
              <a:t>Branco Cid</a:t>
            </a:r>
          </a:p>
          <a:p>
            <a:pPr algn="just">
              <a:lnSpc>
                <a:spcPts val="2439"/>
              </a:lnSpc>
              <a:spcBef>
                <a:spcPct val="0"/>
              </a:spcBef>
            </a:pPr>
            <a:r>
              <a:rPr lang="en-US" sz="2218">
                <a:solidFill>
                  <a:srgbClr val="F4F7FA"/>
                </a:solidFill>
                <a:latin typeface="PT Sans"/>
                <a:ea typeface="PT Sans"/>
                <a:cs typeface="PT Sans"/>
                <a:sym typeface="PT Sans"/>
              </a:rPr>
              <a:t>Responsable de la base de datos en GCP (Firestore/SQL) y de la lógica de negocio para sincronización en tiempo real.</a:t>
            </a:r>
          </a:p>
          <a:p>
            <a:pPr algn="just">
              <a:lnSpc>
                <a:spcPts val="2439"/>
              </a:lnSpc>
              <a:spcBef>
                <a:spcPct val="0"/>
              </a:spcBef>
            </a:pPr>
          </a:p>
        </p:txBody>
      </p:sp>
      <p:sp>
        <p:nvSpPr>
          <p:cNvPr name="AutoShape 13" id="13"/>
          <p:cNvSpPr/>
          <p:nvPr/>
        </p:nvSpPr>
        <p:spPr>
          <a:xfrm>
            <a:off x="1641023" y="9258300"/>
            <a:ext cx="1820274" cy="0"/>
          </a:xfrm>
          <a:prstGeom prst="line">
            <a:avLst/>
          </a:prstGeom>
          <a:ln cap="flat" w="38100">
            <a:solidFill>
              <a:srgbClr val="F4F7FA"/>
            </a:solidFill>
            <a:prstDash val="solid"/>
            <a:headEnd type="none" len="sm" w="sm"/>
            <a:tailEnd type="triangle" len="med" w="lg"/>
          </a:ln>
        </p:spPr>
      </p:sp>
      <p:sp>
        <p:nvSpPr>
          <p:cNvPr name="Freeform 14" id="14"/>
          <p:cNvSpPr/>
          <p:nvPr/>
        </p:nvSpPr>
        <p:spPr>
          <a:xfrm flipH="true" flipV="false" rot="-10800000">
            <a:off x="1028700" y="1028700"/>
            <a:ext cx="667194" cy="667194"/>
          </a:xfrm>
          <a:custGeom>
            <a:avLst/>
            <a:gdLst/>
            <a:ahLst/>
            <a:cxnLst/>
            <a:rect r="r" b="b" t="t" l="l"/>
            <a:pathLst>
              <a:path h="667194" w="667194">
                <a:moveTo>
                  <a:pt x="667194" y="0"/>
                </a:moveTo>
                <a:lnTo>
                  <a:pt x="0" y="0"/>
                </a:lnTo>
                <a:lnTo>
                  <a:pt x="0" y="667194"/>
                </a:lnTo>
                <a:lnTo>
                  <a:pt x="667194" y="667194"/>
                </a:lnTo>
                <a:lnTo>
                  <a:pt x="667194"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5" id="15"/>
          <p:cNvSpPr/>
          <p:nvPr/>
        </p:nvSpPr>
        <p:spPr>
          <a:xfrm flipH="false" flipV="false" rot="5400000">
            <a:off x="15641146" y="7640146"/>
            <a:ext cx="479070" cy="2757238"/>
          </a:xfrm>
          <a:custGeom>
            <a:avLst/>
            <a:gdLst/>
            <a:ahLst/>
            <a:cxnLst/>
            <a:rect r="r" b="b" t="t" l="l"/>
            <a:pathLst>
              <a:path h="2757238" w="479070">
                <a:moveTo>
                  <a:pt x="0" y="0"/>
                </a:moveTo>
                <a:lnTo>
                  <a:pt x="479070" y="0"/>
                </a:lnTo>
                <a:lnTo>
                  <a:pt x="479070" y="2757238"/>
                </a:lnTo>
                <a:lnTo>
                  <a:pt x="0" y="275723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6" id="16"/>
          <p:cNvSpPr/>
          <p:nvPr/>
        </p:nvSpPr>
        <p:spPr>
          <a:xfrm flipH="true" flipV="true" rot="0">
            <a:off x="14094573" y="0"/>
            <a:ext cx="4193427" cy="4114800"/>
          </a:xfrm>
          <a:custGeom>
            <a:avLst/>
            <a:gdLst/>
            <a:ahLst/>
            <a:cxnLst/>
            <a:rect r="r" b="b" t="t" l="l"/>
            <a:pathLst>
              <a:path h="4114800" w="4193427">
                <a:moveTo>
                  <a:pt x="4193427" y="4114800"/>
                </a:moveTo>
                <a:lnTo>
                  <a:pt x="0" y="4114800"/>
                </a:lnTo>
                <a:lnTo>
                  <a:pt x="0" y="0"/>
                </a:lnTo>
                <a:lnTo>
                  <a:pt x="4193427" y="0"/>
                </a:lnTo>
                <a:lnTo>
                  <a:pt x="4193427" y="4114800"/>
                </a:lnTo>
                <a:close/>
              </a:path>
            </a:pathLst>
          </a:custGeom>
          <a:blipFill>
            <a:blip r:embed="rId7">
              <a:alphaModFix amt="56000"/>
              <a:extLst>
                <a:ext uri="{96DAC541-7B7A-43D3-8B79-37D633B846F1}">
                  <asvg:svgBlip xmlns:asvg="http://schemas.microsoft.com/office/drawing/2016/SVG/main" r:embed="rId8"/>
                </a:ext>
              </a:extLst>
            </a:blip>
            <a:stretch>
              <a:fillRect l="0" t="0" r="0" b="0"/>
            </a:stretch>
          </a:blipFill>
          <a:ln cap="sq">
            <a:noFill/>
            <a:prstDash val="solid"/>
            <a:miter/>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AutoShape 2" id="2"/>
          <p:cNvSpPr/>
          <p:nvPr/>
        </p:nvSpPr>
        <p:spPr>
          <a:xfrm>
            <a:off x="6375771" y="3294383"/>
            <a:ext cx="3044921" cy="0"/>
          </a:xfrm>
          <a:prstGeom prst="line">
            <a:avLst/>
          </a:prstGeom>
          <a:ln cap="flat" w="76200">
            <a:solidFill>
              <a:srgbClr val="16B6CE"/>
            </a:solidFill>
            <a:prstDash val="solid"/>
            <a:headEnd type="none" len="sm" w="sm"/>
            <a:tailEnd type="none" len="sm" w="sm"/>
          </a:ln>
        </p:spPr>
      </p:sp>
      <p:sp>
        <p:nvSpPr>
          <p:cNvPr name="Freeform 3" id="3"/>
          <p:cNvSpPr/>
          <p:nvPr/>
        </p:nvSpPr>
        <p:spPr>
          <a:xfrm flipH="false" flipV="true" rot="-10800000">
            <a:off x="17259300" y="9258300"/>
            <a:ext cx="631683" cy="631683"/>
          </a:xfrm>
          <a:custGeom>
            <a:avLst/>
            <a:gdLst/>
            <a:ahLst/>
            <a:cxnLst/>
            <a:rect r="r" b="b" t="t" l="l"/>
            <a:pathLst>
              <a:path h="631683" w="631683">
                <a:moveTo>
                  <a:pt x="0" y="631683"/>
                </a:moveTo>
                <a:lnTo>
                  <a:pt x="631683" y="631683"/>
                </a:lnTo>
                <a:lnTo>
                  <a:pt x="631683" y="0"/>
                </a:lnTo>
                <a:lnTo>
                  <a:pt x="0" y="0"/>
                </a:lnTo>
                <a:lnTo>
                  <a:pt x="0" y="631683"/>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5400000">
            <a:off x="15993836" y="137889"/>
            <a:ext cx="374653" cy="2156274"/>
          </a:xfrm>
          <a:custGeom>
            <a:avLst/>
            <a:gdLst/>
            <a:ahLst/>
            <a:cxnLst/>
            <a:rect r="r" b="b" t="t" l="l"/>
            <a:pathLst>
              <a:path h="2156274" w="374653">
                <a:moveTo>
                  <a:pt x="0" y="0"/>
                </a:moveTo>
                <a:lnTo>
                  <a:pt x="374653" y="0"/>
                </a:lnTo>
                <a:lnTo>
                  <a:pt x="374653" y="2156275"/>
                </a:lnTo>
                <a:lnTo>
                  <a:pt x="0" y="21562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959694" y="2164326"/>
            <a:ext cx="6968827" cy="5958347"/>
          </a:xfrm>
          <a:custGeom>
            <a:avLst/>
            <a:gdLst/>
            <a:ahLst/>
            <a:cxnLst/>
            <a:rect r="r" b="b" t="t" l="l"/>
            <a:pathLst>
              <a:path h="5958347" w="6968827">
                <a:moveTo>
                  <a:pt x="0" y="0"/>
                </a:moveTo>
                <a:lnTo>
                  <a:pt x="6968827" y="0"/>
                </a:lnTo>
                <a:lnTo>
                  <a:pt x="6968827" y="5958348"/>
                </a:lnTo>
                <a:lnTo>
                  <a:pt x="0" y="5958348"/>
                </a:lnTo>
                <a:lnTo>
                  <a:pt x="0" y="0"/>
                </a:lnTo>
                <a:close/>
              </a:path>
            </a:pathLst>
          </a:custGeom>
          <a:blipFill>
            <a:blip r:embed="rId6"/>
            <a:stretch>
              <a:fillRect l="0" t="0" r="0" b="0"/>
            </a:stretch>
          </a:blipFill>
        </p:spPr>
      </p:sp>
      <p:sp>
        <p:nvSpPr>
          <p:cNvPr name="TextBox 6" id="6"/>
          <p:cNvSpPr txBox="true"/>
          <p:nvPr/>
        </p:nvSpPr>
        <p:spPr>
          <a:xfrm rot="0">
            <a:off x="6375771" y="3648625"/>
            <a:ext cx="2982367" cy="323215"/>
          </a:xfrm>
          <a:prstGeom prst="rect">
            <a:avLst/>
          </a:prstGeom>
        </p:spPr>
        <p:txBody>
          <a:bodyPr anchor="t" rtlCol="false" tIns="0" lIns="0" bIns="0" rIns="0">
            <a:spAutoFit/>
          </a:bodyPr>
          <a:lstStyle/>
          <a:p>
            <a:pPr algn="l">
              <a:lnSpc>
                <a:spcPts val="2420"/>
              </a:lnSpc>
            </a:pPr>
            <a:r>
              <a:rPr lang="en-US" sz="2200">
                <a:solidFill>
                  <a:srgbClr val="16B6CE"/>
                </a:solidFill>
                <a:latin typeface="ADA Hybrid"/>
                <a:ea typeface="ADA Hybrid"/>
                <a:cs typeface="ADA Hybrid"/>
                <a:sym typeface="ADA Hybrid"/>
              </a:rPr>
              <a:t>SITUACION ACTUAL</a:t>
            </a:r>
          </a:p>
        </p:txBody>
      </p:sp>
      <p:sp>
        <p:nvSpPr>
          <p:cNvPr name="TextBox 7" id="7"/>
          <p:cNvSpPr txBox="true"/>
          <p:nvPr/>
        </p:nvSpPr>
        <p:spPr>
          <a:xfrm rot="0">
            <a:off x="11667516" y="3648625"/>
            <a:ext cx="3934420" cy="323215"/>
          </a:xfrm>
          <a:prstGeom prst="rect">
            <a:avLst/>
          </a:prstGeom>
        </p:spPr>
        <p:txBody>
          <a:bodyPr anchor="t" rtlCol="false" tIns="0" lIns="0" bIns="0" rIns="0">
            <a:spAutoFit/>
          </a:bodyPr>
          <a:lstStyle/>
          <a:p>
            <a:pPr algn="l">
              <a:lnSpc>
                <a:spcPts val="2420"/>
              </a:lnSpc>
            </a:pPr>
            <a:r>
              <a:rPr lang="en-US" sz="2200">
                <a:solidFill>
                  <a:srgbClr val="16B6CE"/>
                </a:solidFill>
                <a:latin typeface="ADA Hybrid"/>
                <a:ea typeface="ADA Hybrid"/>
                <a:cs typeface="ADA Hybrid"/>
                <a:sym typeface="ADA Hybrid"/>
              </a:rPr>
              <a:t>PROPUESTA DE SOLUCION</a:t>
            </a:r>
          </a:p>
        </p:txBody>
      </p:sp>
      <p:sp>
        <p:nvSpPr>
          <p:cNvPr name="TextBox 8" id="8"/>
          <p:cNvSpPr txBox="true"/>
          <p:nvPr/>
        </p:nvSpPr>
        <p:spPr>
          <a:xfrm rot="0">
            <a:off x="6375870" y="1450978"/>
            <a:ext cx="10583292" cy="1805305"/>
          </a:xfrm>
          <a:prstGeom prst="rect">
            <a:avLst/>
          </a:prstGeom>
        </p:spPr>
        <p:txBody>
          <a:bodyPr anchor="t" rtlCol="false" tIns="0" lIns="0" bIns="0" rIns="0">
            <a:spAutoFit/>
          </a:bodyPr>
          <a:lstStyle/>
          <a:p>
            <a:pPr algn="l">
              <a:lnSpc>
                <a:spcPts val="7040"/>
              </a:lnSpc>
            </a:pPr>
            <a:r>
              <a:rPr lang="en-US" sz="6400">
                <a:solidFill>
                  <a:srgbClr val="F4F7FA"/>
                </a:solidFill>
                <a:latin typeface="ADA Hybrid"/>
                <a:ea typeface="ADA Hybrid"/>
                <a:cs typeface="ADA Hybrid"/>
                <a:sym typeface="ADA Hybrid"/>
              </a:rPr>
              <a:t>DESCRIPCION DEL PROYECTO</a:t>
            </a:r>
          </a:p>
        </p:txBody>
      </p:sp>
      <p:sp>
        <p:nvSpPr>
          <p:cNvPr name="TextBox 9" id="9"/>
          <p:cNvSpPr txBox="true"/>
          <p:nvPr/>
        </p:nvSpPr>
        <p:spPr>
          <a:xfrm rot="0">
            <a:off x="6375771" y="4119245"/>
            <a:ext cx="5133725" cy="3853180"/>
          </a:xfrm>
          <a:prstGeom prst="rect">
            <a:avLst/>
          </a:prstGeom>
        </p:spPr>
        <p:txBody>
          <a:bodyPr anchor="t" rtlCol="false" tIns="0" lIns="0" bIns="0" rIns="0">
            <a:spAutoFit/>
          </a:bodyPr>
          <a:lstStyle/>
          <a:p>
            <a:pPr algn="l">
              <a:lnSpc>
                <a:spcPts val="2089"/>
              </a:lnSpc>
            </a:pPr>
            <a:r>
              <a:rPr lang="en-US" sz="1899">
                <a:solidFill>
                  <a:srgbClr val="F4F7FA"/>
                </a:solidFill>
                <a:latin typeface="PT Sans"/>
                <a:ea typeface="PT Sans"/>
                <a:cs typeface="PT Sans"/>
                <a:sym typeface="PT Sans"/>
              </a:rPr>
              <a:t>Actualmente, muchas empresas enfrentan dificultades en la gestión de sus inventarios debido a procesos manuales, uso de planillas poco actualizadas o sistemas que no permiten integración en tiempo real con plataformas de ventas. Esto genera retrasos en la toma de decisiones, errores en el control de stock y, en consecuencia, pérdidas económicas por sobreventa o falta de productos disponibles. Además, las herramientas existentes suelen ser costosas o poco adaptables a las necesidades de pequeñas y medianas empresas.</a:t>
            </a:r>
          </a:p>
          <a:p>
            <a:pPr algn="l">
              <a:lnSpc>
                <a:spcPts val="2089"/>
              </a:lnSpc>
              <a:spcBef>
                <a:spcPct val="0"/>
              </a:spcBef>
            </a:pPr>
          </a:p>
          <a:p>
            <a:pPr algn="l">
              <a:lnSpc>
                <a:spcPts val="2089"/>
              </a:lnSpc>
              <a:spcBef>
                <a:spcPct val="0"/>
              </a:spcBef>
            </a:pPr>
          </a:p>
          <a:p>
            <a:pPr algn="l">
              <a:lnSpc>
                <a:spcPts val="2089"/>
              </a:lnSpc>
              <a:spcBef>
                <a:spcPct val="0"/>
              </a:spcBef>
            </a:pPr>
          </a:p>
        </p:txBody>
      </p:sp>
      <p:sp>
        <p:nvSpPr>
          <p:cNvPr name="TextBox 10" id="10"/>
          <p:cNvSpPr txBox="true"/>
          <p:nvPr/>
        </p:nvSpPr>
        <p:spPr>
          <a:xfrm rot="0">
            <a:off x="11667516" y="4119245"/>
            <a:ext cx="6478267" cy="5139055"/>
          </a:xfrm>
          <a:prstGeom prst="rect">
            <a:avLst/>
          </a:prstGeom>
        </p:spPr>
        <p:txBody>
          <a:bodyPr anchor="t" rtlCol="false" tIns="0" lIns="0" bIns="0" rIns="0">
            <a:spAutoFit/>
          </a:bodyPr>
          <a:lstStyle/>
          <a:p>
            <a:pPr algn="l">
              <a:lnSpc>
                <a:spcPts val="2089"/>
              </a:lnSpc>
            </a:pPr>
            <a:r>
              <a:rPr lang="en-US" sz="1899">
                <a:solidFill>
                  <a:srgbClr val="F4F7FA"/>
                </a:solidFill>
                <a:latin typeface="PT Sans"/>
                <a:ea typeface="PT Sans"/>
                <a:cs typeface="PT Sans"/>
                <a:sym typeface="PT Sans"/>
              </a:rPr>
              <a:t>El proyecto propone el desarrollo de una aplicación móvil denominada Gear Management, integrada con servicios en la nube mediante Google Cloud Platform (GCP). Esta aplicación permitirá:</a:t>
            </a:r>
          </a:p>
          <a:p>
            <a:pPr algn="l" marL="410209" indent="-205105" lvl="1">
              <a:lnSpc>
                <a:spcPts val="2089"/>
              </a:lnSpc>
              <a:buFont typeface="Arial"/>
              <a:buChar char="•"/>
            </a:pPr>
            <a:r>
              <a:rPr lang="en-US" sz="1899">
                <a:solidFill>
                  <a:srgbClr val="F4F7FA"/>
                </a:solidFill>
                <a:latin typeface="PT Sans"/>
                <a:ea typeface="PT Sans"/>
                <a:cs typeface="PT Sans"/>
                <a:sym typeface="PT Sans"/>
              </a:rPr>
              <a:t>Escanear códigos SKU a través de la cámara del dispositivo móvil.</a:t>
            </a:r>
          </a:p>
          <a:p>
            <a:pPr algn="l" marL="410209" indent="-205105" lvl="1">
              <a:lnSpc>
                <a:spcPts val="2089"/>
              </a:lnSpc>
              <a:buFont typeface="Arial"/>
              <a:buChar char="•"/>
            </a:pPr>
            <a:r>
              <a:rPr lang="en-US" sz="1899">
                <a:solidFill>
                  <a:srgbClr val="F4F7FA"/>
                </a:solidFill>
                <a:latin typeface="PT Sans"/>
                <a:ea typeface="PT Sans"/>
                <a:cs typeface="PT Sans"/>
                <a:sym typeface="PT Sans"/>
              </a:rPr>
              <a:t>Almacenar los datos de inventario en una base de datos en la nube para garantizar disponibilidad y respaldo en tiempo real.</a:t>
            </a:r>
          </a:p>
          <a:p>
            <a:pPr algn="l" marL="410209" indent="-205105" lvl="1">
              <a:lnSpc>
                <a:spcPts val="2089"/>
              </a:lnSpc>
              <a:buFont typeface="Arial"/>
              <a:buChar char="•"/>
            </a:pPr>
            <a:r>
              <a:rPr lang="en-US" sz="1899">
                <a:solidFill>
                  <a:srgbClr val="F4F7FA"/>
                </a:solidFill>
                <a:latin typeface="PT Sans"/>
                <a:ea typeface="PT Sans"/>
                <a:cs typeface="PT Sans"/>
                <a:sym typeface="PT Sans"/>
              </a:rPr>
              <a:t>Visualizar la información mediante paneles de control en Looker Studio, facilitando el análisis y la toma de decisiones.</a:t>
            </a:r>
          </a:p>
          <a:p>
            <a:pPr algn="l" marL="410209" indent="-205105" lvl="1">
              <a:lnSpc>
                <a:spcPts val="2089"/>
              </a:lnSpc>
              <a:buFont typeface="Arial"/>
              <a:buChar char="•"/>
            </a:pPr>
            <a:r>
              <a:rPr lang="en-US" sz="1899">
                <a:solidFill>
                  <a:srgbClr val="F4F7FA"/>
                </a:solidFill>
                <a:latin typeface="PT Sans"/>
                <a:ea typeface="PT Sans"/>
                <a:cs typeface="PT Sans"/>
                <a:sym typeface="PT Sans"/>
              </a:rPr>
              <a:t>Integrarse con plataformas de ventas y sistemas externos, permitiendo mantener actualizado el stock de manera automática.</a:t>
            </a:r>
          </a:p>
          <a:p>
            <a:pPr algn="l">
              <a:lnSpc>
                <a:spcPts val="2089"/>
              </a:lnSpc>
            </a:pPr>
            <a:r>
              <a:rPr lang="en-US" sz="1899">
                <a:solidFill>
                  <a:srgbClr val="F4F7FA"/>
                </a:solidFill>
                <a:latin typeface="PT Sans"/>
                <a:ea typeface="PT Sans"/>
                <a:cs typeface="PT Sans"/>
                <a:sym typeface="PT Sans"/>
              </a:rPr>
              <a:t>Con esta solución se busca modernizar y automatizar la gestión de inventarios, reduciendo errores humanos, optimizando tiempos y entregando información confiable y accesible en todo momento.</a:t>
            </a:r>
          </a:p>
          <a:p>
            <a:pPr algn="l">
              <a:lnSpc>
                <a:spcPts val="208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AutoShape 2" id="2"/>
          <p:cNvSpPr/>
          <p:nvPr/>
        </p:nvSpPr>
        <p:spPr>
          <a:xfrm>
            <a:off x="7102136" y="3200974"/>
            <a:ext cx="3044921" cy="0"/>
          </a:xfrm>
          <a:prstGeom prst="line">
            <a:avLst/>
          </a:prstGeom>
          <a:ln cap="flat" w="76200">
            <a:solidFill>
              <a:srgbClr val="16B6CE"/>
            </a:solidFill>
            <a:prstDash val="solid"/>
            <a:headEnd type="none" len="sm" w="sm"/>
            <a:tailEnd type="none" len="sm" w="sm"/>
          </a:ln>
        </p:spPr>
      </p:sp>
      <p:grpSp>
        <p:nvGrpSpPr>
          <p:cNvPr name="Group 3" id="3"/>
          <p:cNvGrpSpPr/>
          <p:nvPr/>
        </p:nvGrpSpPr>
        <p:grpSpPr>
          <a:xfrm rot="0">
            <a:off x="0" y="0"/>
            <a:ext cx="5614795" cy="10287000"/>
            <a:chOff x="0" y="0"/>
            <a:chExt cx="869879" cy="1593725"/>
          </a:xfrm>
        </p:grpSpPr>
        <p:sp>
          <p:nvSpPr>
            <p:cNvPr name="Freeform 4" id="4"/>
            <p:cNvSpPr/>
            <p:nvPr/>
          </p:nvSpPr>
          <p:spPr>
            <a:xfrm flipH="false" flipV="false" rot="0">
              <a:off x="0" y="0"/>
              <a:ext cx="869879" cy="1593725"/>
            </a:xfrm>
            <a:custGeom>
              <a:avLst/>
              <a:gdLst/>
              <a:ahLst/>
              <a:cxnLst/>
              <a:rect r="r" b="b" t="t" l="l"/>
              <a:pathLst>
                <a:path h="1593725" w="869879">
                  <a:moveTo>
                    <a:pt x="0" y="0"/>
                  </a:moveTo>
                  <a:lnTo>
                    <a:pt x="869879" y="0"/>
                  </a:lnTo>
                  <a:lnTo>
                    <a:pt x="869879" y="1593725"/>
                  </a:lnTo>
                  <a:lnTo>
                    <a:pt x="0" y="1593725"/>
                  </a:lnTo>
                  <a:close/>
                </a:path>
              </a:pathLst>
            </a:custGeom>
            <a:blipFill>
              <a:blip r:embed="rId2"/>
              <a:stretch>
                <a:fillRect l="-35376" t="0" r="-139614" b="0"/>
              </a:stretch>
            </a:blipFill>
          </p:spPr>
        </p:sp>
      </p:grpSp>
      <p:sp>
        <p:nvSpPr>
          <p:cNvPr name="TextBox 5" id="5"/>
          <p:cNvSpPr txBox="true"/>
          <p:nvPr/>
        </p:nvSpPr>
        <p:spPr>
          <a:xfrm rot="0">
            <a:off x="7102136" y="2223170"/>
            <a:ext cx="10157164" cy="919480"/>
          </a:xfrm>
          <a:prstGeom prst="rect">
            <a:avLst/>
          </a:prstGeom>
        </p:spPr>
        <p:txBody>
          <a:bodyPr anchor="t" rtlCol="false" tIns="0" lIns="0" bIns="0" rIns="0">
            <a:spAutoFit/>
          </a:bodyPr>
          <a:lstStyle/>
          <a:p>
            <a:pPr algn="l">
              <a:lnSpc>
                <a:spcPts val="7040"/>
              </a:lnSpc>
            </a:pPr>
            <a:r>
              <a:rPr lang="en-US" sz="6400">
                <a:solidFill>
                  <a:srgbClr val="F4F7FA"/>
                </a:solidFill>
                <a:latin typeface="ADA Hybrid"/>
                <a:ea typeface="ADA Hybrid"/>
                <a:cs typeface="ADA Hybrid"/>
                <a:sym typeface="ADA Hybrid"/>
              </a:rPr>
              <a:t>OBJETIVOS</a:t>
            </a:r>
          </a:p>
        </p:txBody>
      </p:sp>
      <p:sp>
        <p:nvSpPr>
          <p:cNvPr name="TextBox 6" id="6"/>
          <p:cNvSpPr txBox="true"/>
          <p:nvPr/>
        </p:nvSpPr>
        <p:spPr>
          <a:xfrm rot="0">
            <a:off x="7102136" y="3477199"/>
            <a:ext cx="1398240" cy="932815"/>
          </a:xfrm>
          <a:prstGeom prst="rect">
            <a:avLst/>
          </a:prstGeom>
        </p:spPr>
        <p:txBody>
          <a:bodyPr anchor="t" rtlCol="false" tIns="0" lIns="0" bIns="0" rIns="0">
            <a:spAutoFit/>
          </a:bodyPr>
          <a:lstStyle/>
          <a:p>
            <a:pPr algn="l">
              <a:lnSpc>
                <a:spcPts val="2420"/>
              </a:lnSpc>
            </a:pPr>
            <a:r>
              <a:rPr lang="en-US" sz="2200">
                <a:solidFill>
                  <a:srgbClr val="16B6CE"/>
                </a:solidFill>
                <a:latin typeface="ADA Hybrid"/>
                <a:ea typeface="ADA Hybrid"/>
                <a:cs typeface="ADA Hybrid"/>
                <a:sym typeface="ADA Hybrid"/>
              </a:rPr>
              <a:t>GENERAL</a:t>
            </a:r>
          </a:p>
          <a:p>
            <a:pPr algn="l">
              <a:lnSpc>
                <a:spcPts val="2420"/>
              </a:lnSpc>
            </a:pPr>
          </a:p>
          <a:p>
            <a:pPr algn="l">
              <a:lnSpc>
                <a:spcPts val="2420"/>
              </a:lnSpc>
            </a:pPr>
          </a:p>
        </p:txBody>
      </p:sp>
      <p:sp>
        <p:nvSpPr>
          <p:cNvPr name="TextBox 7" id="7"/>
          <p:cNvSpPr txBox="true"/>
          <p:nvPr/>
        </p:nvSpPr>
        <p:spPr>
          <a:xfrm rot="0">
            <a:off x="11969498" y="3477199"/>
            <a:ext cx="2043112" cy="323215"/>
          </a:xfrm>
          <a:prstGeom prst="rect">
            <a:avLst/>
          </a:prstGeom>
        </p:spPr>
        <p:txBody>
          <a:bodyPr anchor="t" rtlCol="false" tIns="0" lIns="0" bIns="0" rIns="0">
            <a:spAutoFit/>
          </a:bodyPr>
          <a:lstStyle/>
          <a:p>
            <a:pPr algn="l">
              <a:lnSpc>
                <a:spcPts val="2420"/>
              </a:lnSpc>
            </a:pPr>
            <a:r>
              <a:rPr lang="en-US" sz="2200">
                <a:solidFill>
                  <a:srgbClr val="16B6CE"/>
                </a:solidFill>
                <a:latin typeface="ADA Hybrid"/>
                <a:ea typeface="ADA Hybrid"/>
                <a:cs typeface="ADA Hybrid"/>
                <a:sym typeface="ADA Hybrid"/>
              </a:rPr>
              <a:t>ESPECÍFICOS</a:t>
            </a:r>
          </a:p>
        </p:txBody>
      </p:sp>
      <p:sp>
        <p:nvSpPr>
          <p:cNvPr name="TextBox 8" id="8"/>
          <p:cNvSpPr txBox="true"/>
          <p:nvPr/>
        </p:nvSpPr>
        <p:spPr>
          <a:xfrm rot="0">
            <a:off x="7102136" y="3848674"/>
            <a:ext cx="3549258" cy="2482826"/>
          </a:xfrm>
          <a:prstGeom prst="rect">
            <a:avLst/>
          </a:prstGeom>
        </p:spPr>
        <p:txBody>
          <a:bodyPr anchor="t" rtlCol="false" tIns="0" lIns="0" bIns="0" rIns="0">
            <a:spAutoFit/>
          </a:bodyPr>
          <a:lstStyle/>
          <a:p>
            <a:pPr algn="l">
              <a:lnSpc>
                <a:spcPts val="2197"/>
              </a:lnSpc>
              <a:spcBef>
                <a:spcPct val="0"/>
              </a:spcBef>
            </a:pPr>
            <a:r>
              <a:rPr lang="en-US" sz="1998">
                <a:solidFill>
                  <a:srgbClr val="F4F7FA"/>
                </a:solidFill>
                <a:latin typeface="PT Sans"/>
                <a:ea typeface="PT Sans"/>
                <a:cs typeface="PT Sans"/>
                <a:sym typeface="PT Sans"/>
              </a:rPr>
              <a:t>Desarrollar una aplicación móvil integrada a servicios en la nube (GCP) que optimice la gestión de inventarios mediante el escaneo de SKU, almacenamiento en tiempo real y visualización de datos en dashboards interactivos.</a:t>
            </a:r>
          </a:p>
          <a:p>
            <a:pPr algn="l">
              <a:lnSpc>
                <a:spcPts val="2197"/>
              </a:lnSpc>
              <a:spcBef>
                <a:spcPct val="0"/>
              </a:spcBef>
            </a:pPr>
          </a:p>
        </p:txBody>
      </p:sp>
      <p:sp>
        <p:nvSpPr>
          <p:cNvPr name="TextBox 9" id="9"/>
          <p:cNvSpPr txBox="true"/>
          <p:nvPr/>
        </p:nvSpPr>
        <p:spPr>
          <a:xfrm rot="0">
            <a:off x="11969498" y="3848674"/>
            <a:ext cx="5289802" cy="4692650"/>
          </a:xfrm>
          <a:prstGeom prst="rect">
            <a:avLst/>
          </a:prstGeom>
        </p:spPr>
        <p:txBody>
          <a:bodyPr anchor="t" rtlCol="false" tIns="0" lIns="0" bIns="0" rIns="0">
            <a:spAutoFit/>
          </a:bodyPr>
          <a:lstStyle/>
          <a:p>
            <a:pPr algn="l">
              <a:lnSpc>
                <a:spcPts val="2199"/>
              </a:lnSpc>
            </a:pPr>
            <a:r>
              <a:rPr lang="en-US" sz="1999">
                <a:solidFill>
                  <a:srgbClr val="F4F7FA"/>
                </a:solidFill>
                <a:latin typeface="PT Sans"/>
                <a:ea typeface="PT Sans"/>
                <a:cs typeface="PT Sans"/>
                <a:sym typeface="PT Sans"/>
              </a:rPr>
              <a:t>Analizar los requerimientos funcionales y técnicos del sistema de gestión de inventarios.</a:t>
            </a:r>
          </a:p>
          <a:p>
            <a:pPr algn="l">
              <a:lnSpc>
                <a:spcPts val="2199"/>
              </a:lnSpc>
            </a:pPr>
            <a:r>
              <a:rPr lang="en-US" sz="1999">
                <a:solidFill>
                  <a:srgbClr val="F4F7FA"/>
                </a:solidFill>
                <a:latin typeface="PT Sans"/>
                <a:ea typeface="PT Sans"/>
                <a:cs typeface="PT Sans"/>
                <a:sym typeface="PT Sans"/>
              </a:rPr>
              <a:t>Diseñar la arquitectura de la aplicación móvil y la base de datos en Google Cloud Platform.</a:t>
            </a:r>
          </a:p>
          <a:p>
            <a:pPr algn="l">
              <a:lnSpc>
                <a:spcPts val="2199"/>
              </a:lnSpc>
            </a:pPr>
          </a:p>
          <a:p>
            <a:pPr algn="l">
              <a:lnSpc>
                <a:spcPts val="2199"/>
              </a:lnSpc>
            </a:pPr>
            <a:r>
              <a:rPr lang="en-US" sz="1999">
                <a:solidFill>
                  <a:srgbClr val="F4F7FA"/>
                </a:solidFill>
                <a:latin typeface="PT Sans"/>
                <a:ea typeface="PT Sans"/>
                <a:cs typeface="PT Sans"/>
                <a:sym typeface="PT Sans"/>
              </a:rPr>
              <a:t>Implementar la funcionalidad de escaneo de SKU y sincronización con la base de datos en la nube.</a:t>
            </a:r>
          </a:p>
          <a:p>
            <a:pPr algn="l">
              <a:lnSpc>
                <a:spcPts val="2199"/>
              </a:lnSpc>
            </a:pPr>
          </a:p>
          <a:p>
            <a:pPr algn="l">
              <a:lnSpc>
                <a:spcPts val="2199"/>
              </a:lnSpc>
            </a:pPr>
            <a:r>
              <a:rPr lang="en-US" sz="1999">
                <a:solidFill>
                  <a:srgbClr val="F4F7FA"/>
                </a:solidFill>
                <a:latin typeface="PT Sans"/>
                <a:ea typeface="PT Sans"/>
                <a:cs typeface="PT Sans"/>
                <a:sym typeface="PT Sans"/>
              </a:rPr>
              <a:t>Integrar la aplicación con Looker Studio para la generación de reportes y dashboards en tiempo real.</a:t>
            </a:r>
          </a:p>
          <a:p>
            <a:pPr algn="l">
              <a:lnSpc>
                <a:spcPts val="2199"/>
              </a:lnSpc>
            </a:pPr>
          </a:p>
          <a:p>
            <a:pPr algn="l">
              <a:lnSpc>
                <a:spcPts val="2199"/>
              </a:lnSpc>
              <a:spcBef>
                <a:spcPct val="0"/>
              </a:spcBef>
            </a:pPr>
            <a:r>
              <a:rPr lang="en-US" sz="1999">
                <a:solidFill>
                  <a:srgbClr val="F4F7FA"/>
                </a:solidFill>
                <a:latin typeface="PT Sans"/>
                <a:ea typeface="PT Sans"/>
                <a:cs typeface="PT Sans"/>
                <a:sym typeface="PT Sans"/>
              </a:rPr>
              <a:t>Realizar pruebas de validación del sistema, documentar los resultados y preparar la entrega final del proyecto.</a:t>
            </a:r>
          </a:p>
          <a:p>
            <a:pPr algn="l">
              <a:lnSpc>
                <a:spcPts val="2199"/>
              </a:lnSpc>
              <a:spcBef>
                <a:spcPct val="0"/>
              </a:spcBef>
            </a:pPr>
          </a:p>
        </p:txBody>
      </p:sp>
      <p:sp>
        <p:nvSpPr>
          <p:cNvPr name="Freeform 10" id="10"/>
          <p:cNvSpPr/>
          <p:nvPr/>
        </p:nvSpPr>
        <p:spPr>
          <a:xfrm flipH="true" flipV="false" rot="-10800000">
            <a:off x="7102136" y="1028700"/>
            <a:ext cx="757433" cy="757433"/>
          </a:xfrm>
          <a:custGeom>
            <a:avLst/>
            <a:gdLst/>
            <a:ahLst/>
            <a:cxnLst/>
            <a:rect r="r" b="b" t="t" l="l"/>
            <a:pathLst>
              <a:path h="757433" w="757433">
                <a:moveTo>
                  <a:pt x="757432" y="0"/>
                </a:moveTo>
                <a:lnTo>
                  <a:pt x="0" y="0"/>
                </a:lnTo>
                <a:lnTo>
                  <a:pt x="0" y="757433"/>
                </a:lnTo>
                <a:lnTo>
                  <a:pt x="757432" y="757433"/>
                </a:lnTo>
                <a:lnTo>
                  <a:pt x="757432"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true" flipV="true" rot="0">
            <a:off x="15296296" y="0"/>
            <a:ext cx="2991704" cy="2935610"/>
          </a:xfrm>
          <a:custGeom>
            <a:avLst/>
            <a:gdLst/>
            <a:ahLst/>
            <a:cxnLst/>
            <a:rect r="r" b="b" t="t" l="l"/>
            <a:pathLst>
              <a:path h="2935610" w="2991704">
                <a:moveTo>
                  <a:pt x="2991704" y="2935610"/>
                </a:moveTo>
                <a:lnTo>
                  <a:pt x="0" y="2935610"/>
                </a:lnTo>
                <a:lnTo>
                  <a:pt x="0" y="0"/>
                </a:lnTo>
                <a:lnTo>
                  <a:pt x="2991704" y="0"/>
                </a:lnTo>
                <a:lnTo>
                  <a:pt x="2991704" y="2935610"/>
                </a:lnTo>
                <a:close/>
              </a:path>
            </a:pathLst>
          </a:custGeom>
          <a:blipFill>
            <a:blip r:embed="rId5">
              <a:alphaModFix amt="56000"/>
              <a:extLst>
                <a:ext uri="{96DAC541-7B7A-43D3-8B79-37D633B846F1}">
                  <asvg:svgBlip xmlns:asvg="http://schemas.microsoft.com/office/drawing/2016/SVG/main" r:embed="rId6"/>
                </a:ext>
              </a:extLst>
            </a:blip>
            <a:stretch>
              <a:fillRect l="0" t="0" r="0" b="0"/>
            </a:stretch>
          </a:blipFill>
          <a:ln cap="sq">
            <a:noFill/>
            <a:prstDash val="solid"/>
            <a:miter/>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40452" y="4268092"/>
            <a:ext cx="9996205" cy="4035653"/>
          </a:xfrm>
          <a:custGeom>
            <a:avLst/>
            <a:gdLst/>
            <a:ahLst/>
            <a:cxnLst/>
            <a:rect r="r" b="b" t="t" l="l"/>
            <a:pathLst>
              <a:path h="4035653" w="9996205">
                <a:moveTo>
                  <a:pt x="0" y="0"/>
                </a:moveTo>
                <a:lnTo>
                  <a:pt x="9996205" y="0"/>
                </a:lnTo>
                <a:lnTo>
                  <a:pt x="9996205" y="4035653"/>
                </a:lnTo>
                <a:lnTo>
                  <a:pt x="0" y="4035653"/>
                </a:lnTo>
                <a:lnTo>
                  <a:pt x="0" y="0"/>
                </a:lnTo>
                <a:close/>
              </a:path>
            </a:pathLst>
          </a:custGeom>
          <a:blipFill>
            <a:blip r:embed="rId2"/>
            <a:stretch>
              <a:fillRect l="0" t="0" r="0" b="0"/>
            </a:stretch>
          </a:blipFill>
        </p:spPr>
      </p:sp>
      <p:sp>
        <p:nvSpPr>
          <p:cNvPr name="Freeform 3" id="3"/>
          <p:cNvSpPr/>
          <p:nvPr/>
        </p:nvSpPr>
        <p:spPr>
          <a:xfrm flipH="false" flipV="false" rot="0">
            <a:off x="10271724" y="3755741"/>
            <a:ext cx="7704132" cy="5060355"/>
          </a:xfrm>
          <a:custGeom>
            <a:avLst/>
            <a:gdLst/>
            <a:ahLst/>
            <a:cxnLst/>
            <a:rect r="r" b="b" t="t" l="l"/>
            <a:pathLst>
              <a:path h="5060355" w="7704132">
                <a:moveTo>
                  <a:pt x="0" y="0"/>
                </a:moveTo>
                <a:lnTo>
                  <a:pt x="7704132" y="0"/>
                </a:lnTo>
                <a:lnTo>
                  <a:pt x="7704132" y="5060355"/>
                </a:lnTo>
                <a:lnTo>
                  <a:pt x="0" y="5060355"/>
                </a:lnTo>
                <a:lnTo>
                  <a:pt x="0" y="0"/>
                </a:lnTo>
                <a:close/>
              </a:path>
            </a:pathLst>
          </a:custGeom>
          <a:blipFill>
            <a:blip r:embed="rId3"/>
            <a:stretch>
              <a:fillRect l="0" t="0" r="0" b="0"/>
            </a:stretch>
          </a:blipFill>
        </p:spPr>
      </p:sp>
      <p:sp>
        <p:nvSpPr>
          <p:cNvPr name="TextBox 4" id="4"/>
          <p:cNvSpPr txBox="true"/>
          <p:nvPr/>
        </p:nvSpPr>
        <p:spPr>
          <a:xfrm rot="0">
            <a:off x="1028700" y="1874987"/>
            <a:ext cx="15972269" cy="919480"/>
          </a:xfrm>
          <a:prstGeom prst="rect">
            <a:avLst/>
          </a:prstGeom>
        </p:spPr>
        <p:txBody>
          <a:bodyPr anchor="t" rtlCol="false" tIns="0" lIns="0" bIns="0" rIns="0">
            <a:spAutoFit/>
          </a:bodyPr>
          <a:lstStyle/>
          <a:p>
            <a:pPr algn="l">
              <a:lnSpc>
                <a:spcPts val="7040"/>
              </a:lnSpc>
            </a:pPr>
            <a:r>
              <a:rPr lang="en-US" sz="6400">
                <a:solidFill>
                  <a:srgbClr val="F4F7FA"/>
                </a:solidFill>
                <a:latin typeface="ADA Hybrid"/>
                <a:ea typeface="ADA Hybrid"/>
                <a:cs typeface="ADA Hybrid"/>
                <a:sym typeface="ADA Hybrid"/>
              </a:rPr>
              <a:t>CRONOGRAMA DEL PROYECTO</a:t>
            </a:r>
          </a:p>
        </p:txBody>
      </p:sp>
      <p:sp>
        <p:nvSpPr>
          <p:cNvPr name="Freeform 5" id="5"/>
          <p:cNvSpPr/>
          <p:nvPr/>
        </p:nvSpPr>
        <p:spPr>
          <a:xfrm flipH="false" flipV="false" rot="5400000">
            <a:off x="16710393" y="-399376"/>
            <a:ext cx="374653" cy="2156274"/>
          </a:xfrm>
          <a:custGeom>
            <a:avLst/>
            <a:gdLst/>
            <a:ahLst/>
            <a:cxnLst/>
            <a:rect r="r" b="b" t="t" l="l"/>
            <a:pathLst>
              <a:path h="2156274" w="374653">
                <a:moveTo>
                  <a:pt x="0" y="0"/>
                </a:moveTo>
                <a:lnTo>
                  <a:pt x="374652" y="0"/>
                </a:lnTo>
                <a:lnTo>
                  <a:pt x="374652" y="2156274"/>
                </a:lnTo>
                <a:lnTo>
                  <a:pt x="0" y="215627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10800000">
            <a:off x="649984" y="491435"/>
            <a:ext cx="757433" cy="757433"/>
          </a:xfrm>
          <a:custGeom>
            <a:avLst/>
            <a:gdLst/>
            <a:ahLst/>
            <a:cxnLst/>
            <a:rect r="r" b="b" t="t" l="l"/>
            <a:pathLst>
              <a:path h="757433" w="757433">
                <a:moveTo>
                  <a:pt x="757432" y="0"/>
                </a:moveTo>
                <a:lnTo>
                  <a:pt x="0" y="0"/>
                </a:lnTo>
                <a:lnTo>
                  <a:pt x="0" y="757432"/>
                </a:lnTo>
                <a:lnTo>
                  <a:pt x="757432" y="757432"/>
                </a:lnTo>
                <a:lnTo>
                  <a:pt x="757432"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true" flipV="true" rot="4546160">
            <a:off x="16455905" y="8859337"/>
            <a:ext cx="2095685" cy="2056391"/>
          </a:xfrm>
          <a:custGeom>
            <a:avLst/>
            <a:gdLst/>
            <a:ahLst/>
            <a:cxnLst/>
            <a:rect r="r" b="b" t="t" l="l"/>
            <a:pathLst>
              <a:path h="2056391" w="2095685">
                <a:moveTo>
                  <a:pt x="2095685" y="2056391"/>
                </a:moveTo>
                <a:lnTo>
                  <a:pt x="0" y="2056391"/>
                </a:lnTo>
                <a:lnTo>
                  <a:pt x="0" y="0"/>
                </a:lnTo>
                <a:lnTo>
                  <a:pt x="2095685" y="0"/>
                </a:lnTo>
                <a:lnTo>
                  <a:pt x="2095685" y="2056391"/>
                </a:lnTo>
                <a:close/>
              </a:path>
            </a:pathLst>
          </a:custGeom>
          <a:blipFill>
            <a:blip r:embed="rId8">
              <a:alphaModFix amt="56000"/>
              <a:extLst>
                <a:ext uri="{96DAC541-7B7A-43D3-8B79-37D633B846F1}">
                  <asvg:svgBlip xmlns:asvg="http://schemas.microsoft.com/office/drawing/2016/SVG/main" r:embed="rId9"/>
                </a:ext>
              </a:extLst>
            </a:blip>
            <a:stretch>
              <a:fillRect l="0" t="0" r="0" b="0"/>
            </a:stretch>
          </a:blipFill>
          <a:ln cap="sq">
            <a:noFill/>
            <a:prstDash val="solid"/>
            <a:miter/>
          </a:ln>
        </p:spPr>
      </p:sp>
      <p:sp>
        <p:nvSpPr>
          <p:cNvPr name="AutoShape 8" id="8"/>
          <p:cNvSpPr/>
          <p:nvPr/>
        </p:nvSpPr>
        <p:spPr>
          <a:xfrm>
            <a:off x="1028700" y="2832567"/>
            <a:ext cx="3044921" cy="0"/>
          </a:xfrm>
          <a:prstGeom prst="line">
            <a:avLst/>
          </a:prstGeom>
          <a:ln cap="flat" w="76200">
            <a:solidFill>
              <a:srgbClr val="16B6CE"/>
            </a:solidFill>
            <a:prstDash val="solid"/>
            <a:headEnd type="none" len="sm" w="sm"/>
            <a:tailEnd type="none" len="sm" w="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DAGx4sYfQg4</dc:identifier>
  <dcterms:modified xsi:type="dcterms:W3CDTF">2011-08-01T06:04:30Z</dcterms:modified>
  <cp:revision>1</cp:revision>
  <dc:title>Presentación Proyecto</dc:title>
</cp:coreProperties>
</file>

<file path=docProps/thumbnail.jpeg>
</file>